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70" r:id="rId4"/>
    <p:sldId id="271" r:id="rId5"/>
    <p:sldId id="259" r:id="rId6"/>
    <p:sldId id="260" r:id="rId7"/>
    <p:sldId id="261" r:id="rId8"/>
    <p:sldId id="262" r:id="rId9"/>
    <p:sldId id="263" r:id="rId10"/>
    <p:sldId id="264" r:id="rId11"/>
    <p:sldId id="272" r:id="rId12"/>
    <p:sldId id="265" r:id="rId13"/>
    <p:sldId id="266" r:id="rId14"/>
    <p:sldId id="267" r:id="rId15"/>
    <p:sldId id="258" r:id="rId16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1455" autoAdjust="0"/>
  </p:normalViewPr>
  <p:slideViewPr>
    <p:cSldViewPr snapToGrid="0">
      <p:cViewPr varScale="1">
        <p:scale>
          <a:sx n="60" d="100"/>
          <a:sy n="60" d="100"/>
        </p:scale>
        <p:origin x="1710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5AA3F-F4A5-4B69-A01E-88BB4548CD2E}" type="datetimeFigureOut">
              <a:rPr lang="es-AR" smtClean="0"/>
              <a:t>15/8/2020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17B7-CAD7-4CE9-AADA-77CFE036100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13031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Este proyecto se da</a:t>
            </a:r>
            <a:r>
              <a:rPr lang="es-ES" baseline="0" dirty="0" smtClean="0"/>
              <a:t> dentro la convocatoria PIDUNTDF</a:t>
            </a:r>
            <a:r>
              <a:rPr lang="es-AR" baseline="0" dirty="0" smtClean="0"/>
              <a:t> y formaliza mi proyecto de tesis doctoral al interno de la UNTDF ya que mi doctorado lo realizo en la FACET/UNT</a:t>
            </a:r>
            <a:endParaRPr lang="es-ES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17B7-CAD7-4CE9-AADA-77CFE0361003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9334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Mencionar Requerimiento</a:t>
            </a:r>
            <a:r>
              <a:rPr lang="es-ES" baseline="0" dirty="0" smtClean="0"/>
              <a:t> concretos y </a:t>
            </a:r>
            <a:r>
              <a:rPr lang="es-ES" baseline="0" dirty="0" smtClean="0"/>
              <a:t>detallar </a:t>
            </a:r>
            <a:r>
              <a:rPr lang="es-ES" baseline="0" dirty="0" smtClean="0"/>
              <a:t>las acciones</a:t>
            </a:r>
            <a:r>
              <a:rPr lang="es-ES" baseline="0" dirty="0" smtClean="0"/>
              <a:t>.</a:t>
            </a:r>
          </a:p>
          <a:p>
            <a:r>
              <a:rPr lang="es-ES" baseline="0" dirty="0" smtClean="0"/>
              <a:t>PDF 26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17B7-CAD7-4CE9-AADA-77CFE0361003}" type="slidenum">
              <a:rPr lang="es-AR" smtClean="0"/>
              <a:t>13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57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Para la atención médica ante un accidente traumático tenemos tres </a:t>
            </a:r>
            <a:r>
              <a:rPr lang="es-ES" baseline="0" dirty="0" smtClean="0"/>
              <a:t>escenarios </a:t>
            </a:r>
            <a:r>
              <a:rPr lang="es-ES" baseline="0" dirty="0" smtClean="0"/>
              <a:t>posibles:</a:t>
            </a:r>
            <a:endParaRPr lang="es-E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 smtClean="0"/>
              <a:t>- </a:t>
            </a:r>
            <a:r>
              <a:rPr lang="es-ES_tradnl" sz="1200" dirty="0" smtClean="0"/>
              <a:t>Atención primaria en zonas urbanas</a:t>
            </a:r>
            <a:endParaRPr lang="es-AR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- </a:t>
            </a:r>
            <a:r>
              <a:rPr lang="es-ES_tradnl" sz="1200" dirty="0" smtClean="0"/>
              <a:t>Primer diagnóstico en zonas remotas, extremas o aisladas</a:t>
            </a:r>
            <a:endParaRPr lang="es-AR" sz="1200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Zonas de difícil acceso.</a:t>
            </a:r>
          </a:p>
          <a:p>
            <a:pPr marL="0" indent="0">
              <a:buFontTx/>
              <a:buNone/>
            </a:pPr>
            <a:endParaRPr lang="es-ES" dirty="0" smtClean="0"/>
          </a:p>
          <a:p>
            <a:pPr marL="0" indent="0">
              <a:buFontTx/>
              <a:buNone/>
            </a:pPr>
            <a:r>
              <a:rPr lang="es-ES" dirty="0" smtClean="0"/>
              <a:t>En Argentina</a:t>
            </a:r>
            <a:r>
              <a:rPr lang="es-ES" baseline="0" dirty="0" smtClean="0"/>
              <a:t> y USA la sospecha de fractura ósea es la principal causa por traumatismo de ingresos al sistema de emergencias médicas. Una fractura es…</a:t>
            </a:r>
            <a:endParaRPr lang="es-E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17B7-CAD7-4CE9-AADA-77CFE0361003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85389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 smtClean="0"/>
          </a:p>
          <a:p>
            <a:r>
              <a:rPr lang="es-ES" dirty="0" smtClean="0"/>
              <a:t>Los </a:t>
            </a:r>
            <a:r>
              <a:rPr lang="es-ES" dirty="0" smtClean="0"/>
              <a:t>métodos</a:t>
            </a:r>
            <a:r>
              <a:rPr lang="es-ES" baseline="0" dirty="0" smtClean="0"/>
              <a:t> actuales tienen desventajas comunes:</a:t>
            </a:r>
          </a:p>
          <a:p>
            <a:pPr marL="171450" indent="-171450">
              <a:buFontTx/>
              <a:buChar char="-"/>
            </a:pPr>
            <a:r>
              <a:rPr lang="es-ES" baseline="0" dirty="0" smtClean="0"/>
              <a:t>No son portátiles (salvo US pero no se usa para óseo)</a:t>
            </a:r>
          </a:p>
          <a:p>
            <a:pPr marL="171450" indent="-171450">
              <a:buFontTx/>
              <a:buChar char="-"/>
            </a:pPr>
            <a:r>
              <a:rPr lang="es-ES" baseline="0" dirty="0" smtClean="0"/>
              <a:t>Emite energías ionizantes (no son inocuos)</a:t>
            </a:r>
          </a:p>
          <a:p>
            <a:pPr marL="171450" indent="-171450">
              <a:buFontTx/>
              <a:buChar char="-"/>
            </a:pPr>
            <a:r>
              <a:rPr lang="es-ES" baseline="0" dirty="0" smtClean="0"/>
              <a:t>Requieren de grandes instalaciones (edilicias, aislamientos, energía de media tensión, </a:t>
            </a:r>
            <a:r>
              <a:rPr lang="es-ES" baseline="0" dirty="0" err="1" smtClean="0"/>
              <a:t>etc</a:t>
            </a:r>
            <a:r>
              <a:rPr lang="es-ES" baseline="0" dirty="0" smtClean="0"/>
              <a:t>).</a:t>
            </a:r>
          </a:p>
          <a:p>
            <a:pPr marL="171450" indent="-171450">
              <a:buFontTx/>
              <a:buChar char="-"/>
            </a:pPr>
            <a:endParaRPr lang="es-ES" baseline="0" dirty="0" smtClean="0"/>
          </a:p>
          <a:p>
            <a:pPr marL="171450" indent="-171450">
              <a:buFontTx/>
              <a:buChar char="-"/>
            </a:pP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17B7-CAD7-4CE9-AADA-77CFE0361003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04063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Las técnicas de </a:t>
            </a:r>
            <a:r>
              <a:rPr lang="es-ES" dirty="0" err="1" smtClean="0"/>
              <a:t>bioimpedancia</a:t>
            </a:r>
            <a:r>
              <a:rPr lang="es-ES" dirty="0" smtClean="0"/>
              <a:t> se utilizan</a:t>
            </a:r>
            <a:r>
              <a:rPr lang="es-ES" baseline="0" dirty="0" smtClean="0"/>
              <a:t> para distintas técnicas de diagnóstico biomédico en la actualidad.</a:t>
            </a:r>
          </a:p>
          <a:p>
            <a:endParaRPr lang="es-ES" baseline="0" dirty="0" smtClean="0"/>
          </a:p>
          <a:p>
            <a:r>
              <a:rPr lang="es-ES" baseline="0" dirty="0" err="1" smtClean="0"/>
              <a:t>Bioimpedancia</a:t>
            </a:r>
            <a:r>
              <a:rPr lang="es-ES" baseline="0" dirty="0" smtClean="0"/>
              <a:t>: la impedancia medidas sobre sistemas biológicos.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17B7-CAD7-4CE9-AADA-77CFE0361003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31337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propósito de este proyecto es el desarrollo de un prototipo calibrado y funcional de un </a:t>
            </a:r>
            <a:r>
              <a:rPr lang="es-ES" sz="120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bioimpedanciómetro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el uso específico de detección de fracturas de huesos largos en extremidades; brindando la posibilidad de un diagnóstico in-</a:t>
            </a:r>
            <a:r>
              <a:rPr lang="es-E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 invasivo e inocuo para el paciente.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17B7-CAD7-4CE9-AADA-77CFE0361003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99035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Verde:</a:t>
            </a:r>
            <a:r>
              <a:rPr lang="es-ES" baseline="0" dirty="0" smtClean="0"/>
              <a:t> Gestión general</a:t>
            </a:r>
          </a:p>
          <a:p>
            <a:r>
              <a:rPr lang="es-ES" baseline="0" dirty="0" smtClean="0"/>
              <a:t>Rosa: </a:t>
            </a:r>
            <a:r>
              <a:rPr lang="es-ES" baseline="0" dirty="0" err="1" smtClean="0"/>
              <a:t>Bateria</a:t>
            </a:r>
            <a:r>
              <a:rPr lang="es-ES" baseline="0" dirty="0" smtClean="0"/>
              <a:t> y circuito regulador</a:t>
            </a:r>
          </a:p>
          <a:p>
            <a:r>
              <a:rPr lang="es-ES" baseline="0" dirty="0" smtClean="0"/>
              <a:t>Beige: Sistema basado en AD5933</a:t>
            </a:r>
          </a:p>
          <a:p>
            <a:r>
              <a:rPr lang="es-ES" baseline="0" dirty="0" smtClean="0"/>
              <a:t>Gris: Arquitectura de SW</a:t>
            </a:r>
          </a:p>
          <a:p>
            <a:r>
              <a:rPr lang="es-ES" baseline="0" dirty="0" smtClean="0"/>
              <a:t>Amarillo: Interfaz</a:t>
            </a:r>
          </a:p>
          <a:p>
            <a:r>
              <a:rPr lang="es-ES" baseline="0" dirty="0" smtClean="0"/>
              <a:t>Rojo: Protocolo y CI</a:t>
            </a:r>
          </a:p>
          <a:p>
            <a:r>
              <a:rPr lang="es-ES" baseline="0" dirty="0" smtClean="0"/>
              <a:t>Celeste: Mediciones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17B7-CAD7-4CE9-AADA-77CFE0361003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25904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Se pueden realizar</a:t>
            </a:r>
            <a:r>
              <a:rPr lang="es-ES" baseline="0" dirty="0" smtClean="0"/>
              <a:t> tareas en paralelo a partir que las tareas están distribuidas entre los distintos referentes de cada disciplina.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17B7-CAD7-4CE9-AADA-77CFE0361003}" type="slidenum">
              <a:rPr lang="es-AR" smtClean="0"/>
              <a:t>10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6233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 este</a:t>
            </a:r>
            <a:r>
              <a:rPr lang="es-ES" baseline="0" dirty="0" smtClean="0"/>
              <a:t> despliegue de tareas se puede observar que la mayor dependencia de tareas se dan en el desarrollo de </a:t>
            </a:r>
            <a:r>
              <a:rPr lang="es-ES" baseline="0" dirty="0" err="1" smtClean="0"/>
              <a:t>sw</a:t>
            </a:r>
            <a:r>
              <a:rPr lang="es-ES" baseline="0" dirty="0" smtClean="0"/>
              <a:t>, firmware, hardware y la integración de los mismo para las mediciones prueba.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17B7-CAD7-4CE9-AADA-77CFE0361003}" type="slidenum">
              <a:rPr lang="es-AR" smtClean="0"/>
              <a:t>11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40261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PDF 24p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17B7-CAD7-4CE9-AADA-77CFE0361003}" type="slidenum">
              <a:rPr lang="es-AR" smtClean="0"/>
              <a:t>12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11890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17117-B7C7-4CC2-8754-79A9A878D2F8}" type="datetime1">
              <a:rPr lang="es-AR" smtClean="0"/>
              <a:t>15/8/2020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07131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19D33-5126-4607-9DAC-AAE095EA0A35}" type="datetime1">
              <a:rPr lang="es-AR" smtClean="0"/>
              <a:t>15/8/2020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1940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A874D-8FDB-4D88-8191-B262A8D0951D}" type="datetime1">
              <a:rPr lang="es-AR" smtClean="0"/>
              <a:t>15/8/2020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67877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AC8C-1117-4641-B30A-57CA04143C68}" type="datetime1">
              <a:rPr lang="es-AR" smtClean="0"/>
              <a:t>15/8/2020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65915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A7C22-1992-43A3-8D6E-1C8D6FFC4898}" type="datetime1">
              <a:rPr lang="es-AR" smtClean="0"/>
              <a:t>15/8/2020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92180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C07C9-110A-456B-83BE-6531A0318B07}" type="datetime1">
              <a:rPr lang="es-AR" smtClean="0"/>
              <a:t>15/8/2020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2553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4D2B7-CC75-4562-92D5-37E6AE387719}" type="datetime1">
              <a:rPr lang="es-AR" smtClean="0"/>
              <a:t>15/8/2020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882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20F8B-9C94-419C-817E-FE941F648571}" type="datetime1">
              <a:rPr lang="es-AR" smtClean="0"/>
              <a:t>15/8/2020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35374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8B871-2531-4EE1-A543-E124A8885D31}" type="datetime1">
              <a:rPr lang="es-AR" smtClean="0"/>
              <a:t>15/8/2020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18939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7641-D19D-492D-97D0-67414574EE98}" type="datetime1">
              <a:rPr lang="es-AR" smtClean="0"/>
              <a:t>15/8/2020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200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17890-0CB2-4783-B301-5A24CE501AA6}" type="datetime1">
              <a:rPr lang="es-AR" smtClean="0"/>
              <a:t>15/8/2020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8333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6E648-A5F6-4212-8890-D7B90105BC3F}" type="datetime1">
              <a:rPr lang="es-AR" smtClean="0"/>
              <a:t>15/8/2020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4455C-3271-4A7A-9C48-B8F6F390C8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4279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136468"/>
            <a:ext cx="8869680" cy="1169781"/>
          </a:xfrm>
        </p:spPr>
        <p:txBody>
          <a:bodyPr>
            <a:normAutofit/>
          </a:bodyPr>
          <a:lstStyle/>
          <a:p>
            <a:r>
              <a:rPr lang="es-ES" sz="3600" dirty="0" smtClean="0"/>
              <a:t>Planificación del trabajo final del curso “Gestión de proyectos de ingeniería”</a:t>
            </a:r>
            <a:endParaRPr lang="es-AR" sz="3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9817" y="2801533"/>
            <a:ext cx="8699863" cy="2820471"/>
          </a:xfrm>
        </p:spPr>
        <p:txBody>
          <a:bodyPr>
            <a:noAutofit/>
          </a:bodyPr>
          <a:lstStyle/>
          <a:p>
            <a:r>
              <a:rPr lang="es-ES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Detección </a:t>
            </a:r>
            <a:r>
              <a:rPr lang="es-ES" sz="4400" b="1" dirty="0">
                <a:latin typeface="Arial" panose="020B0604020202020204" pitchFamily="34" charset="0"/>
                <a:cs typeface="Arial" panose="020B0604020202020204" pitchFamily="34" charset="0"/>
              </a:rPr>
              <a:t>de lesiones óseas por medio de </a:t>
            </a:r>
            <a:r>
              <a:rPr lang="es-E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bioimpedancia</a:t>
            </a:r>
            <a:r>
              <a:rPr lang="es-ES" sz="4400" b="1" dirty="0">
                <a:latin typeface="Arial" panose="020B0604020202020204" pitchFamily="34" charset="0"/>
                <a:cs typeface="Arial" panose="020B0604020202020204" pitchFamily="34" charset="0"/>
              </a:rPr>
              <a:t>: pruebas clínicas y </a:t>
            </a:r>
            <a:r>
              <a:rPr lang="es-ES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portabilidad </a:t>
            </a:r>
            <a:endParaRPr lang="es-AR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0" y="6135029"/>
            <a:ext cx="4001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Autor y director: Ing. Antonio H. </a:t>
            </a:r>
            <a:r>
              <a:rPr lang="es-ES" dirty="0" err="1" smtClean="0"/>
              <a:t>Dell’Osa</a:t>
            </a:r>
            <a:endParaRPr lang="es-AR" dirty="0"/>
          </a:p>
        </p:txBody>
      </p:sp>
      <p:sp>
        <p:nvSpPr>
          <p:cNvPr id="5" name="Rectángulo 4"/>
          <p:cNvSpPr/>
          <p:nvPr/>
        </p:nvSpPr>
        <p:spPr>
          <a:xfrm>
            <a:off x="0" y="6458311"/>
            <a:ext cx="7436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Proyectos de investigación y desarrollo de la UNTDF: Convocatoria 2019-2021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536328" y="6369074"/>
            <a:ext cx="2057400" cy="365125"/>
          </a:xfrm>
        </p:spPr>
        <p:txBody>
          <a:bodyPr/>
          <a:lstStyle/>
          <a:p>
            <a:fld id="{B0F4455C-3271-4A7A-9C48-B8F6F390C84D}" type="slidenum">
              <a:rPr lang="es-AR" smtClean="0"/>
              <a:t>1</a:t>
            </a:fld>
            <a:endParaRPr lang="es-AR"/>
          </a:p>
        </p:txBody>
      </p:sp>
      <p:sp>
        <p:nvSpPr>
          <p:cNvPr id="8" name="Rectángulo 7"/>
          <p:cNvSpPr/>
          <p:nvPr/>
        </p:nvSpPr>
        <p:spPr>
          <a:xfrm>
            <a:off x="0" y="57656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15 de agosto de 2020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488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10</a:t>
            </a:fld>
            <a:endParaRPr lang="es-AR"/>
          </a:p>
        </p:txBody>
      </p:sp>
      <p:sp>
        <p:nvSpPr>
          <p:cNvPr id="5" name="CuadroTexto 4"/>
          <p:cNvSpPr txBox="1"/>
          <p:nvPr/>
        </p:nvSpPr>
        <p:spPr>
          <a:xfrm>
            <a:off x="2821576" y="-108945"/>
            <a:ext cx="2690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</a:rPr>
              <a:t>Diagrama de Gantt</a:t>
            </a:r>
            <a:endParaRPr lang="es-AR" sz="3600" b="1" dirty="0">
              <a:solidFill>
                <a:schemeClr val="bg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2" r="4856"/>
          <a:stretch/>
        </p:blipFill>
        <p:spPr>
          <a:xfrm>
            <a:off x="1" y="1828800"/>
            <a:ext cx="8896690" cy="31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6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11</a:t>
            </a:fld>
            <a:endParaRPr lang="es-AR"/>
          </a:p>
        </p:txBody>
      </p:sp>
      <p:sp>
        <p:nvSpPr>
          <p:cNvPr id="5" name="CuadroTexto 4"/>
          <p:cNvSpPr txBox="1"/>
          <p:nvPr/>
        </p:nvSpPr>
        <p:spPr>
          <a:xfrm>
            <a:off x="2821576" y="-108945"/>
            <a:ext cx="2690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</a:rPr>
              <a:t>Diagrama de Gantt</a:t>
            </a:r>
            <a:endParaRPr lang="es-AR" sz="3600" b="1" dirty="0">
              <a:solidFill>
                <a:schemeClr val="bg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6" r="3770"/>
          <a:stretch/>
        </p:blipFill>
        <p:spPr>
          <a:xfrm>
            <a:off x="520065" y="1540511"/>
            <a:ext cx="8121015" cy="481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4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12</a:t>
            </a:fld>
            <a:endParaRPr lang="es-AR"/>
          </a:p>
        </p:txBody>
      </p:sp>
      <p:sp>
        <p:nvSpPr>
          <p:cNvPr id="5" name="CuadroTexto 4"/>
          <p:cNvSpPr txBox="1"/>
          <p:nvPr/>
        </p:nvSpPr>
        <p:spPr>
          <a:xfrm>
            <a:off x="2821576" y="-108945"/>
            <a:ext cx="2690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</a:rPr>
              <a:t>Gestión de riesgos</a:t>
            </a:r>
            <a:endParaRPr lang="es-AR" sz="3600" b="1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471" y="1211424"/>
            <a:ext cx="9210941" cy="309403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179570" y="4876877"/>
            <a:ext cx="43357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Proyecto biomédico en tiempos de PANDEMIA </a:t>
            </a:r>
            <a:endParaRPr lang="es-AR" sz="2800" dirty="0"/>
          </a:p>
        </p:txBody>
      </p:sp>
      <p:pic>
        <p:nvPicPr>
          <p:cNvPr id="1026" name="Picture 2" descr="Homer's odyssey | Simpsonspedia - Wiki en Español Wiki | Fand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4" y="4116466"/>
            <a:ext cx="3700145" cy="277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06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13</a:t>
            </a:fld>
            <a:endParaRPr lang="es-AR"/>
          </a:p>
        </p:txBody>
      </p:sp>
      <p:sp>
        <p:nvSpPr>
          <p:cNvPr id="5" name="CuadroTexto 4"/>
          <p:cNvSpPr txBox="1"/>
          <p:nvPr/>
        </p:nvSpPr>
        <p:spPr>
          <a:xfrm>
            <a:off x="2821576" y="-108945"/>
            <a:ext cx="2690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</a:rPr>
              <a:t>Gestión de calidad</a:t>
            </a:r>
            <a:endParaRPr lang="es-AR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352745"/>
              </p:ext>
            </p:extLst>
          </p:nvPr>
        </p:nvGraphicFramePr>
        <p:xfrm>
          <a:off x="548640" y="1762760"/>
          <a:ext cx="8473440" cy="3640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4480">
                  <a:extLst>
                    <a:ext uri="{9D8B030D-6E8A-4147-A177-3AD203B41FA5}">
                      <a16:colId xmlns:a16="http://schemas.microsoft.com/office/drawing/2014/main" val="608719161"/>
                    </a:ext>
                  </a:extLst>
                </a:gridCol>
                <a:gridCol w="2824480">
                  <a:extLst>
                    <a:ext uri="{9D8B030D-6E8A-4147-A177-3AD203B41FA5}">
                      <a16:colId xmlns:a16="http://schemas.microsoft.com/office/drawing/2014/main" val="1985908012"/>
                    </a:ext>
                  </a:extLst>
                </a:gridCol>
                <a:gridCol w="2824480">
                  <a:extLst>
                    <a:ext uri="{9D8B030D-6E8A-4147-A177-3AD203B41FA5}">
                      <a16:colId xmlns:a16="http://schemas.microsoft.com/office/drawing/2014/main" val="613744162"/>
                    </a:ext>
                  </a:extLst>
                </a:gridCol>
              </a:tblGrid>
              <a:tr h="1097280">
                <a:tc>
                  <a:txBody>
                    <a:bodyPr/>
                    <a:lstStyle/>
                    <a:p>
                      <a:pPr lvl="0" algn="ctr"/>
                      <a:r>
                        <a:rPr lang="es-ES" sz="2400" dirty="0" smtClean="0"/>
                        <a:t>Grupo de requerimientos</a:t>
                      </a:r>
                      <a:endParaRPr lang="es-A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sz="2400" dirty="0" smtClean="0"/>
                        <a:t>Verificación</a:t>
                      </a:r>
                      <a:endParaRPr lang="es-A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sz="2400" dirty="0" smtClean="0"/>
                        <a:t>Validación</a:t>
                      </a:r>
                      <a:endParaRPr lang="es-AR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170285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s-ES" sz="2000" dirty="0" smtClean="0"/>
                        <a:t>Normativa</a:t>
                      </a:r>
                      <a:endParaRPr lang="es-A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 smtClean="0"/>
                        <a:t>Medición</a:t>
                      </a:r>
                      <a:r>
                        <a:rPr lang="es-ES" sz="2000" baseline="0" dirty="0" smtClean="0"/>
                        <a:t> e inspección</a:t>
                      </a:r>
                      <a:endParaRPr lang="es-A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 smtClean="0"/>
                        <a:t>Certificaciones</a:t>
                      </a:r>
                      <a:endParaRPr lang="es-A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675796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s-ES" sz="2000" dirty="0" smtClean="0"/>
                        <a:t>Adquisición de datos</a:t>
                      </a:r>
                      <a:endParaRPr lang="es-A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 smtClean="0"/>
                        <a:t>Mediciones e inspecciones</a:t>
                      </a:r>
                      <a:endParaRPr lang="es-A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 smtClean="0"/>
                        <a:t>Demostraciones</a:t>
                      </a:r>
                      <a:endParaRPr lang="es-A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113275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s-ES" sz="2000" dirty="0" smtClean="0"/>
                        <a:t>Interfaz</a:t>
                      </a:r>
                      <a:r>
                        <a:rPr lang="es-ES" sz="2000" baseline="0" dirty="0" smtClean="0"/>
                        <a:t> con el usuario</a:t>
                      </a:r>
                      <a:endParaRPr lang="es-A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 smtClean="0"/>
                        <a:t>Inspección</a:t>
                      </a:r>
                      <a:r>
                        <a:rPr lang="es-ES" sz="2000" baseline="0" dirty="0" smtClean="0"/>
                        <a:t> y análisis</a:t>
                      </a:r>
                      <a:endParaRPr lang="es-A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 smtClean="0"/>
                        <a:t>Demostraciones</a:t>
                      </a:r>
                      <a:endParaRPr lang="es-A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865238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es-ES" sz="2000" dirty="0" smtClean="0"/>
                        <a:t>Portabilidad</a:t>
                      </a:r>
                      <a:endParaRPr lang="es-A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 smtClean="0"/>
                        <a:t>Análisis, Inspección</a:t>
                      </a:r>
                      <a:r>
                        <a:rPr lang="es-ES" sz="2000" baseline="0" dirty="0" smtClean="0"/>
                        <a:t> y Medición </a:t>
                      </a:r>
                      <a:endParaRPr lang="es-A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 smtClean="0"/>
                        <a:t>Pruebas y demostraciones</a:t>
                      </a:r>
                      <a:endParaRPr lang="es-A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825846"/>
                  </a:ext>
                </a:extLst>
              </a:tr>
            </a:tbl>
          </a:graphicData>
        </a:graphic>
      </p:graphicFrame>
      <p:sp>
        <p:nvSpPr>
          <p:cNvPr id="6" name="Rectángulo 5"/>
          <p:cNvSpPr/>
          <p:nvPr/>
        </p:nvSpPr>
        <p:spPr>
          <a:xfrm>
            <a:off x="126490" y="2865120"/>
            <a:ext cx="441170" cy="25383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CuadroTexto 2"/>
          <p:cNvSpPr txBox="1"/>
          <p:nvPr/>
        </p:nvSpPr>
        <p:spPr>
          <a:xfrm rot="16200000">
            <a:off x="-1016444" y="3545004"/>
            <a:ext cx="2644988" cy="523220"/>
          </a:xfrm>
          <a:prstGeom prst="rect">
            <a:avLst/>
          </a:prstGeom>
          <a:noFill/>
        </p:spPr>
        <p:txBody>
          <a:bodyPr vert="horz" wrap="square" rtlCol="0" anchor="b" anchorCtr="0">
            <a:spAutoFit/>
          </a:bodyPr>
          <a:lstStyle/>
          <a:p>
            <a:r>
              <a:rPr lang="es-ES" sz="2800" dirty="0" smtClean="0"/>
              <a:t>asociados con</a:t>
            </a:r>
            <a:endParaRPr lang="es-AR" sz="2800" dirty="0"/>
          </a:p>
        </p:txBody>
      </p:sp>
      <p:sp>
        <p:nvSpPr>
          <p:cNvPr id="8" name="Rectángulo 7"/>
          <p:cNvSpPr/>
          <p:nvPr/>
        </p:nvSpPr>
        <p:spPr>
          <a:xfrm>
            <a:off x="1767840" y="5623560"/>
            <a:ext cx="6065520" cy="732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CuadroTexto 6"/>
          <p:cNvSpPr txBox="1"/>
          <p:nvPr/>
        </p:nvSpPr>
        <p:spPr>
          <a:xfrm>
            <a:off x="1249680" y="5623560"/>
            <a:ext cx="7101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chemeClr val="bg1"/>
                </a:solidFill>
              </a:rPr>
              <a:t>Acciones a ser llevadas adelante con cada grupo de </a:t>
            </a:r>
          </a:p>
          <a:p>
            <a:pPr algn="ctr"/>
            <a:r>
              <a:rPr lang="es-ES" sz="2000" b="1" dirty="0" smtClean="0">
                <a:solidFill>
                  <a:schemeClr val="bg1"/>
                </a:solidFill>
              </a:rPr>
              <a:t>tareas de requerimientos</a:t>
            </a:r>
            <a:endParaRPr lang="es-A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52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14</a:t>
            </a:fld>
            <a:endParaRPr lang="es-AR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46" y="1196752"/>
            <a:ext cx="9170946" cy="5508422"/>
          </a:xfrm>
          <a:prstGeom prst="rect">
            <a:avLst/>
          </a:prstGeom>
        </p:spPr>
      </p:pic>
      <p:sp>
        <p:nvSpPr>
          <p:cNvPr id="7" name="3 CuadroTexto"/>
          <p:cNvSpPr txBox="1"/>
          <p:nvPr/>
        </p:nvSpPr>
        <p:spPr>
          <a:xfrm>
            <a:off x="899592" y="5345340"/>
            <a:ext cx="76328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 smtClean="0">
                <a:latin typeface="Berlin Sans FB" panose="020E0602020502020306" pitchFamily="34" charset="0"/>
              </a:rPr>
              <a:t>GRACIAS</a:t>
            </a:r>
            <a:endParaRPr lang="es-AR" sz="6600" dirty="0" smtClean="0">
              <a:latin typeface="Berlin Sans FB" panose="020E0602020502020306" pitchFamily="34" charset="0"/>
            </a:endParaRPr>
          </a:p>
        </p:txBody>
      </p:sp>
      <p:sp>
        <p:nvSpPr>
          <p:cNvPr id="8" name="4 CuadroTexto"/>
          <p:cNvSpPr txBox="1"/>
          <p:nvPr/>
        </p:nvSpPr>
        <p:spPr>
          <a:xfrm>
            <a:off x="899592" y="1700808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ahdellosa@untdf.edu.ar</a:t>
            </a:r>
            <a:endParaRPr lang="es-CL" sz="2000" dirty="0"/>
          </a:p>
        </p:txBody>
      </p:sp>
    </p:spTree>
    <p:extLst>
      <p:ext uri="{BB962C8B-B14F-4D97-AF65-F5344CB8AC3E}">
        <p14:creationId xmlns:p14="http://schemas.microsoft.com/office/powerpoint/2010/main" val="175262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15</a:t>
            </a:fld>
            <a:endParaRPr lang="es-AR"/>
          </a:p>
        </p:txBody>
      </p:sp>
      <p:sp>
        <p:nvSpPr>
          <p:cNvPr id="7" name="CuadroTexto 6"/>
          <p:cNvSpPr txBox="1"/>
          <p:nvPr/>
        </p:nvSpPr>
        <p:spPr>
          <a:xfrm>
            <a:off x="1635034" y="2939143"/>
            <a:ext cx="7310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 smtClean="0"/>
              <a:t>Preguntas y/o dudas</a:t>
            </a:r>
            <a:endParaRPr lang="es-AR" sz="5400" b="1" dirty="0"/>
          </a:p>
        </p:txBody>
      </p:sp>
    </p:spTree>
    <p:extLst>
      <p:ext uri="{BB962C8B-B14F-4D97-AF65-F5344CB8AC3E}">
        <p14:creationId xmlns:p14="http://schemas.microsoft.com/office/powerpoint/2010/main" val="70762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2</a:t>
            </a:fld>
            <a:endParaRPr lang="es-AR"/>
          </a:p>
        </p:txBody>
      </p:sp>
      <p:sp>
        <p:nvSpPr>
          <p:cNvPr id="5" name="CuadroTexto 4"/>
          <p:cNvSpPr txBox="1"/>
          <p:nvPr/>
        </p:nvSpPr>
        <p:spPr>
          <a:xfrm>
            <a:off x="2952206" y="104503"/>
            <a:ext cx="2690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chemeClr val="bg1"/>
                </a:solidFill>
              </a:rPr>
              <a:t>Introducción</a:t>
            </a:r>
            <a:endParaRPr lang="es-AR" sz="3600" b="1" dirty="0">
              <a:solidFill>
                <a:schemeClr val="bg1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225551"/>
            <a:ext cx="3171825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070" y="1191650"/>
            <a:ext cx="3210051" cy="2782044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6505349" y="6492205"/>
            <a:ext cx="2483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Primer diagnóstico en zonas remotas, extremas o aisladas</a:t>
            </a:r>
            <a:endParaRPr lang="es-AR" sz="2400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454" y="4392592"/>
            <a:ext cx="3880470" cy="2197613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2684" y="4104180"/>
            <a:ext cx="2628900" cy="2486025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420" y="2030941"/>
            <a:ext cx="3187650" cy="207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1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3</a:t>
            </a:fld>
            <a:endParaRPr lang="es-AR"/>
          </a:p>
        </p:txBody>
      </p:sp>
      <p:sp>
        <p:nvSpPr>
          <p:cNvPr id="5" name="CuadroTexto 4"/>
          <p:cNvSpPr txBox="1"/>
          <p:nvPr/>
        </p:nvSpPr>
        <p:spPr>
          <a:xfrm>
            <a:off x="2952206" y="104503"/>
            <a:ext cx="2690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chemeClr val="bg1"/>
                </a:solidFill>
              </a:rPr>
              <a:t>Introducción</a:t>
            </a:r>
            <a:endParaRPr lang="es-AR" sz="3600" b="1" dirty="0">
              <a:solidFill>
                <a:schemeClr val="bg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659" y="1372565"/>
            <a:ext cx="2589318" cy="23042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37" y="1947833"/>
            <a:ext cx="2424757" cy="33809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3069100"/>
            <a:ext cx="2642245" cy="1893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2231" y="3913636"/>
            <a:ext cx="1564839" cy="2830392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5652120" y="1412776"/>
            <a:ext cx="2592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/>
              <a:t>Resonancia Magnética Nuclear</a:t>
            </a:r>
            <a:endParaRPr lang="es-AR" sz="24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5076056" y="5877272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/>
              <a:t>Radiografía por Rayos X</a:t>
            </a:r>
            <a:endParaRPr lang="es-AR" sz="24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6948264" y="5085184"/>
            <a:ext cx="1994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/>
              <a:t>Ecografía por ultrasonido</a:t>
            </a:r>
            <a:endParaRPr lang="es-AR" sz="24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43361" y="5316016"/>
            <a:ext cx="2123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/>
              <a:t>Tomografía axial computarizada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359365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4</a:t>
            </a:fld>
            <a:endParaRPr lang="es-AR"/>
          </a:p>
        </p:txBody>
      </p:sp>
      <p:sp>
        <p:nvSpPr>
          <p:cNvPr id="5" name="CuadroTexto 4"/>
          <p:cNvSpPr txBox="1"/>
          <p:nvPr/>
        </p:nvSpPr>
        <p:spPr>
          <a:xfrm>
            <a:off x="2991396" y="104503"/>
            <a:ext cx="2690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chemeClr val="bg1"/>
                </a:solidFill>
              </a:rPr>
              <a:t>Introducción</a:t>
            </a:r>
            <a:endParaRPr lang="es-AR" sz="3600" b="1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962" y="1938524"/>
            <a:ext cx="5602235" cy="352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4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lamada de flecha a la derecha 9"/>
          <p:cNvSpPr/>
          <p:nvPr/>
        </p:nvSpPr>
        <p:spPr>
          <a:xfrm>
            <a:off x="228600" y="1528906"/>
            <a:ext cx="4199710" cy="4827445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5</a:t>
            </a:fld>
            <a:endParaRPr lang="es-AR"/>
          </a:p>
        </p:txBody>
      </p:sp>
      <p:sp>
        <p:nvSpPr>
          <p:cNvPr id="5" name="CuadroTexto 4"/>
          <p:cNvSpPr txBox="1"/>
          <p:nvPr/>
        </p:nvSpPr>
        <p:spPr>
          <a:xfrm>
            <a:off x="3082836" y="104503"/>
            <a:ext cx="2690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chemeClr val="bg1"/>
                </a:solidFill>
              </a:rPr>
              <a:t>Interesados</a:t>
            </a:r>
            <a:endParaRPr lang="es-AR" sz="3600" b="1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853795" y="1528906"/>
            <a:ext cx="3002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Cliente:</a:t>
            </a:r>
            <a:r>
              <a:rPr lang="es-ES" sz="2400" dirty="0" smtClean="0"/>
              <a:t> </a:t>
            </a:r>
          </a:p>
          <a:p>
            <a:r>
              <a:rPr lang="es-ES" sz="2400" dirty="0" smtClean="0"/>
              <a:t>Secretario de Ciencia y Tecnología UNTDF</a:t>
            </a:r>
            <a:endParaRPr lang="es-AR" sz="2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335280" y="1916859"/>
            <a:ext cx="3002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Responsable:</a:t>
            </a:r>
            <a:r>
              <a:rPr lang="es-ES" sz="2400" dirty="0" smtClean="0"/>
              <a:t> </a:t>
            </a:r>
          </a:p>
          <a:p>
            <a:r>
              <a:rPr lang="es-ES" sz="2400" dirty="0" smtClean="0"/>
              <a:t>Antonio </a:t>
            </a:r>
            <a:r>
              <a:rPr lang="es-ES" sz="2400" dirty="0" err="1" smtClean="0"/>
              <a:t>Dell’Osa</a:t>
            </a:r>
            <a:endParaRPr lang="es-AR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335280" y="4587240"/>
            <a:ext cx="3002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Colaboradores:</a:t>
            </a:r>
            <a:r>
              <a:rPr lang="es-ES" sz="2400" dirty="0" smtClean="0"/>
              <a:t> </a:t>
            </a:r>
          </a:p>
          <a:p>
            <a:r>
              <a:rPr lang="es-ES" sz="2400" dirty="0" smtClean="0"/>
              <a:t>Ing. </a:t>
            </a:r>
            <a:r>
              <a:rPr lang="es-ES" sz="2400" dirty="0" err="1" smtClean="0"/>
              <a:t>Mailing</a:t>
            </a:r>
            <a:endParaRPr lang="es-ES" sz="2400" dirty="0" smtClean="0"/>
          </a:p>
          <a:p>
            <a:r>
              <a:rPr lang="es-ES" sz="2400" dirty="0" smtClean="0"/>
              <a:t>Lic. Silva</a:t>
            </a:r>
          </a:p>
          <a:p>
            <a:r>
              <a:rPr lang="es-ES" sz="2400" dirty="0" smtClean="0"/>
              <a:t>Dr. </a:t>
            </a:r>
            <a:r>
              <a:rPr lang="es-ES" sz="2400" dirty="0" err="1" smtClean="0"/>
              <a:t>Masner</a:t>
            </a:r>
            <a:endParaRPr lang="es-AR" sz="2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350520" y="2941320"/>
            <a:ext cx="3002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Equipo:</a:t>
            </a:r>
            <a:r>
              <a:rPr lang="es-ES" sz="2400" dirty="0" smtClean="0"/>
              <a:t> </a:t>
            </a:r>
          </a:p>
          <a:p>
            <a:r>
              <a:rPr lang="es-ES" sz="2400" dirty="0" smtClean="0"/>
              <a:t>Lic. </a:t>
            </a:r>
            <a:r>
              <a:rPr lang="es-ES" sz="2400" dirty="0" err="1" smtClean="0"/>
              <a:t>Prisching</a:t>
            </a:r>
            <a:endParaRPr lang="es-ES" sz="2400" dirty="0" smtClean="0"/>
          </a:p>
          <a:p>
            <a:r>
              <a:rPr lang="es-ES" sz="2400" dirty="0" smtClean="0"/>
              <a:t>Dr. González </a:t>
            </a:r>
            <a:r>
              <a:rPr lang="es-ES" sz="2400" dirty="0" err="1" smtClean="0"/>
              <a:t>Dondo</a:t>
            </a:r>
            <a:endParaRPr lang="es-AR" sz="2400" dirty="0"/>
          </a:p>
        </p:txBody>
      </p:sp>
      <p:sp>
        <p:nvSpPr>
          <p:cNvPr id="11" name="Recortar rectángulo de esquina diagonal 10"/>
          <p:cNvSpPr/>
          <p:nvPr/>
        </p:nvSpPr>
        <p:spPr>
          <a:xfrm>
            <a:off x="4428310" y="3599302"/>
            <a:ext cx="4450080" cy="2757049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CuadroTexto 11"/>
          <p:cNvSpPr txBox="1"/>
          <p:nvPr/>
        </p:nvSpPr>
        <p:spPr>
          <a:xfrm>
            <a:off x="4550230" y="3794760"/>
            <a:ext cx="43281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Grupo INTERDISCIPLICARIO E INTERINSTITUCIONAL</a:t>
            </a:r>
          </a:p>
          <a:p>
            <a:endParaRPr lang="es-AR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887690" y="4889816"/>
            <a:ext cx="38862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Médico – Kinesiólogo – Ing. Electrónicos – Ing. Biomédico -  Informático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2080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4330" y="2832736"/>
            <a:ext cx="7886700" cy="2853055"/>
          </a:xfrm>
        </p:spPr>
        <p:txBody>
          <a:bodyPr>
            <a:normAutofit/>
          </a:bodyPr>
          <a:lstStyle/>
          <a:p>
            <a:r>
              <a:rPr lang="es-ES" sz="3200" dirty="0" smtClean="0"/>
              <a:t>No invasivo</a:t>
            </a:r>
          </a:p>
          <a:p>
            <a:r>
              <a:rPr lang="es-ES" sz="3200" dirty="0" smtClean="0"/>
              <a:t>Inocuo</a:t>
            </a:r>
          </a:p>
          <a:p>
            <a:r>
              <a:rPr lang="es-ES" sz="3200" dirty="0" smtClean="0"/>
              <a:t>In-situ</a:t>
            </a:r>
          </a:p>
          <a:p>
            <a:r>
              <a:rPr lang="es-ES" sz="3200" dirty="0" smtClean="0"/>
              <a:t>Ventajoso para el medio ambiente</a:t>
            </a:r>
          </a:p>
          <a:p>
            <a:r>
              <a:rPr lang="es-ES" sz="3200" dirty="0" smtClean="0"/>
              <a:t>Ventajoso para el ámbito hospitalario</a:t>
            </a:r>
            <a:endParaRPr lang="es-AR" sz="3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6</a:t>
            </a:fld>
            <a:endParaRPr lang="es-AR"/>
          </a:p>
        </p:txBody>
      </p:sp>
      <p:sp>
        <p:nvSpPr>
          <p:cNvPr id="5" name="CuadroTexto 4"/>
          <p:cNvSpPr txBox="1"/>
          <p:nvPr/>
        </p:nvSpPr>
        <p:spPr>
          <a:xfrm>
            <a:off x="3317970" y="130629"/>
            <a:ext cx="2690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chemeClr val="bg1"/>
                </a:solidFill>
              </a:rPr>
              <a:t>Propósito</a:t>
            </a:r>
            <a:endParaRPr lang="es-AR" sz="3600" b="1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81" y="1350108"/>
            <a:ext cx="3714750" cy="249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3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-106680" y="1688465"/>
            <a:ext cx="9631680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dirty="0" smtClean="0"/>
              <a:t> .Desarrollo de un prototipo funcional (AD5933 </a:t>
            </a:r>
            <a:r>
              <a:rPr lang="es-ES" dirty="0" err="1" smtClean="0"/>
              <a:t>based-on</a:t>
            </a:r>
            <a:r>
              <a:rPr lang="es-ES" dirty="0" smtClean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dirty="0" smtClean="0"/>
              <a:t> .Portátil (baterías y cargador)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dirty="0" smtClean="0"/>
              <a:t> .Frecuencia de trabajo 5kHz-100kHz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dirty="0" smtClean="0"/>
              <a:t> .Interfaz en dispositivo </a:t>
            </a:r>
            <a:r>
              <a:rPr lang="es-ES" dirty="0" err="1" smtClean="0"/>
              <a:t>Smartportátil</a:t>
            </a:r>
            <a:r>
              <a:rPr lang="es-ES" dirty="0" smtClean="0"/>
              <a:t> con conexión inalámbrica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dirty="0" smtClean="0"/>
              <a:t> .Gráficas XY de mediciones y escala de diagnóstico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dirty="0" smtClean="0"/>
              <a:t> .Electrodos aplicables para seres humanos</a:t>
            </a: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7</a:t>
            </a:fld>
            <a:endParaRPr lang="es-AR"/>
          </a:p>
        </p:txBody>
      </p:sp>
      <p:sp>
        <p:nvSpPr>
          <p:cNvPr id="5" name="CuadroTexto 4"/>
          <p:cNvSpPr txBox="1"/>
          <p:nvPr/>
        </p:nvSpPr>
        <p:spPr>
          <a:xfrm>
            <a:off x="3435530" y="117566"/>
            <a:ext cx="2690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chemeClr val="bg1"/>
                </a:solidFill>
              </a:rPr>
              <a:t>Alcance</a:t>
            </a:r>
            <a:endParaRPr lang="es-A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56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84959" y="1125221"/>
            <a:ext cx="7886700" cy="5596255"/>
          </a:xfrm>
        </p:spPr>
        <p:txBody>
          <a:bodyPr>
            <a:normAutofit/>
          </a:bodyPr>
          <a:lstStyle/>
          <a:p>
            <a:r>
              <a:rPr lang="es-ES" dirty="0" smtClean="0"/>
              <a:t>Normativa: IRAM 4220-1 y declaración de Helsinki. </a:t>
            </a:r>
          </a:p>
          <a:p>
            <a:r>
              <a:rPr lang="es-ES" dirty="0" smtClean="0"/>
              <a:t>Portabilidad</a:t>
            </a:r>
          </a:p>
          <a:p>
            <a:pPr lvl="1"/>
            <a:r>
              <a:rPr lang="es-ES" dirty="0"/>
              <a:t>Batería -</a:t>
            </a:r>
            <a:r>
              <a:rPr lang="en-US" dirty="0"/>
              <a:t>&gt;</a:t>
            </a:r>
            <a:r>
              <a:rPr lang="es-ES" dirty="0"/>
              <a:t> autonomía de 2 </a:t>
            </a:r>
            <a:r>
              <a:rPr lang="es-ES" dirty="0" err="1"/>
              <a:t>hrs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Dimensiones</a:t>
            </a:r>
          </a:p>
          <a:p>
            <a:pPr lvl="1"/>
            <a:r>
              <a:rPr lang="es-ES" dirty="0" smtClean="0"/>
              <a:t>Disipación térmica.</a:t>
            </a:r>
            <a:endParaRPr lang="es-ES" dirty="0"/>
          </a:p>
          <a:p>
            <a:pPr lvl="1"/>
            <a:r>
              <a:rPr lang="es-ES" dirty="0"/>
              <a:t>Interfaz en el dispositivo Smart.</a:t>
            </a:r>
          </a:p>
          <a:p>
            <a:r>
              <a:rPr lang="es-ES" dirty="0" smtClean="0"/>
              <a:t>Adquisición </a:t>
            </a:r>
          </a:p>
          <a:p>
            <a:pPr lvl="1"/>
            <a:r>
              <a:rPr lang="es-ES" dirty="0" smtClean="0"/>
              <a:t>3 pares de electrodos seleccionables.</a:t>
            </a:r>
            <a:endParaRPr lang="es-ES" dirty="0"/>
          </a:p>
          <a:p>
            <a:pPr lvl="1"/>
            <a:r>
              <a:rPr lang="es-ES" dirty="0" smtClean="0"/>
              <a:t>Frecuencias: 5kHz a 100kHz</a:t>
            </a:r>
          </a:p>
          <a:p>
            <a:pPr lvl="1"/>
            <a:r>
              <a:rPr lang="es-ES" dirty="0" smtClean="0"/>
              <a:t>Resolución de 10 </a:t>
            </a:r>
            <a:r>
              <a:rPr lang="es-ES" dirty="0" err="1" smtClean="0"/>
              <a:t>Ohms</a:t>
            </a:r>
            <a:endParaRPr lang="es-ES" dirty="0"/>
          </a:p>
          <a:p>
            <a:r>
              <a:rPr lang="es-ES" dirty="0" smtClean="0"/>
              <a:t>Interfaz Usuario</a:t>
            </a:r>
          </a:p>
          <a:p>
            <a:pPr lvl="1"/>
            <a:r>
              <a:rPr lang="es-ES" dirty="0" smtClean="0"/>
              <a:t>Visualización de |Z| en dominio </a:t>
            </a:r>
            <a:r>
              <a:rPr lang="es-ES" dirty="0" err="1" smtClean="0"/>
              <a:t>frecuencial</a:t>
            </a:r>
            <a:r>
              <a:rPr lang="es-ES" dirty="0" smtClean="0"/>
              <a:t> y numérico</a:t>
            </a:r>
          </a:p>
          <a:p>
            <a:pPr lvl="1"/>
            <a:r>
              <a:rPr lang="es-ES" dirty="0" smtClean="0"/>
              <a:t>Descarga de todos en formato .CSV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8</a:t>
            </a:fld>
            <a:endParaRPr lang="es-AR"/>
          </a:p>
        </p:txBody>
      </p:sp>
      <p:sp>
        <p:nvSpPr>
          <p:cNvPr id="5" name="CuadroTexto 4"/>
          <p:cNvSpPr txBox="1"/>
          <p:nvPr/>
        </p:nvSpPr>
        <p:spPr>
          <a:xfrm>
            <a:off x="2926081" y="209006"/>
            <a:ext cx="30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chemeClr val="bg1"/>
                </a:solidFill>
              </a:rPr>
              <a:t>Requerimientos</a:t>
            </a:r>
            <a:endParaRPr lang="es-A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18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4455C-3271-4A7A-9C48-B8F6F390C84D}" type="slidenum">
              <a:rPr lang="es-AR" smtClean="0"/>
              <a:t>9</a:t>
            </a:fld>
            <a:endParaRPr lang="es-AR"/>
          </a:p>
        </p:txBody>
      </p:sp>
      <p:sp>
        <p:nvSpPr>
          <p:cNvPr id="5" name="CuadroTexto 4"/>
          <p:cNvSpPr txBox="1"/>
          <p:nvPr/>
        </p:nvSpPr>
        <p:spPr>
          <a:xfrm>
            <a:off x="2821576" y="-108945"/>
            <a:ext cx="2690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err="1" smtClean="0">
                <a:solidFill>
                  <a:schemeClr val="bg1"/>
                </a:solidFill>
              </a:rPr>
              <a:t>Activity</a:t>
            </a:r>
            <a:r>
              <a:rPr lang="es-ES" sz="3600" b="1" dirty="0" smtClean="0">
                <a:solidFill>
                  <a:schemeClr val="bg1"/>
                </a:solidFill>
              </a:rPr>
              <a:t> </a:t>
            </a:r>
            <a:r>
              <a:rPr lang="es-ES" sz="3600" b="1" dirty="0" err="1" smtClean="0">
                <a:solidFill>
                  <a:schemeClr val="bg1"/>
                </a:solidFill>
              </a:rPr>
              <a:t>on</a:t>
            </a:r>
            <a:r>
              <a:rPr lang="es-ES" sz="3600" b="1" dirty="0" smtClean="0">
                <a:solidFill>
                  <a:schemeClr val="bg1"/>
                </a:solidFill>
              </a:rPr>
              <a:t> </a:t>
            </a:r>
            <a:r>
              <a:rPr lang="es-ES" sz="3600" b="1" dirty="0" err="1" smtClean="0">
                <a:solidFill>
                  <a:schemeClr val="bg1"/>
                </a:solidFill>
              </a:rPr>
              <a:t>node</a:t>
            </a:r>
            <a:endParaRPr lang="es-AR" sz="3600" b="1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17" y="1334807"/>
            <a:ext cx="5766823" cy="552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477</TotalTime>
  <Words>664</Words>
  <Application>Microsoft Office PowerPoint</Application>
  <PresentationFormat>Presentación en pantalla (4:3)</PresentationFormat>
  <Paragraphs>134</Paragraphs>
  <Slides>15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Berlin Sans FB</vt:lpstr>
      <vt:lpstr>Calibri</vt:lpstr>
      <vt:lpstr>Calibri Light</vt:lpstr>
      <vt:lpstr>Tema de Office</vt:lpstr>
      <vt:lpstr>Planificación del trabajo final del curso “Gestión de proyectos de ingeniería”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Antonio</dc:creator>
  <cp:lastModifiedBy>Antonio</cp:lastModifiedBy>
  <cp:revision>24</cp:revision>
  <dcterms:created xsi:type="dcterms:W3CDTF">2020-08-12T13:05:58Z</dcterms:created>
  <dcterms:modified xsi:type="dcterms:W3CDTF">2020-08-15T14:39:39Z</dcterms:modified>
</cp:coreProperties>
</file>